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0" r:id="rId2"/>
    <p:sldMasterId id="2147483685" r:id="rId3"/>
  </p:sldMasterIdLst>
  <p:sldIdLst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64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29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93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657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21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985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149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314" algn="l" defTabSz="8163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381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689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570" y="206259"/>
            <a:ext cx="2056890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206259"/>
            <a:ext cx="6041692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3706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631" y="1598232"/>
            <a:ext cx="7772739" cy="1102565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261" y="2914614"/>
            <a:ext cx="6401479" cy="1314222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7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5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3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1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47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4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2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2026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4538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88" y="3305533"/>
            <a:ext cx="7772739" cy="1021573"/>
          </a:xfrm>
          <a:prstGeom prst="rect">
            <a:avLst/>
          </a:prstGeom>
        </p:spPr>
        <p:txBody>
          <a:bodyPr lIns="71570" tIns="35785" rIns="71570" bIns="35785"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88" y="2180292"/>
            <a:ext cx="7772739" cy="1125242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78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57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355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14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92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4710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49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28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0650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40" y="1199754"/>
            <a:ext cx="4048613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490" y="1199754"/>
            <a:ext cx="4049970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9448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40" y="1151159"/>
            <a:ext cx="4040467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40" y="1630629"/>
            <a:ext cx="4040467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37" y="1151159"/>
            <a:ext cx="4041824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37" y="1630629"/>
            <a:ext cx="4041824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8208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468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0718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5179"/>
            <a:ext cx="3008627" cy="871469"/>
          </a:xfrm>
          <a:prstGeom prst="rect">
            <a:avLst/>
          </a:prstGeom>
        </p:spPr>
        <p:txBody>
          <a:bodyPr lIns="71570" tIns="35785" rIns="71570" bIns="35785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82" y="205179"/>
            <a:ext cx="5111679" cy="438973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40" y="1076648"/>
            <a:ext cx="3008627" cy="3518270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1100"/>
            </a:lvl1pPr>
            <a:lvl2pPr marL="357850" indent="0">
              <a:buNone/>
              <a:defRPr sz="900"/>
            </a:lvl2pPr>
            <a:lvl3pPr marL="715701" indent="0">
              <a:buNone/>
              <a:defRPr sz="800"/>
            </a:lvl3pPr>
            <a:lvl4pPr marL="1073551" indent="0">
              <a:buNone/>
              <a:defRPr sz="700"/>
            </a:lvl4pPr>
            <a:lvl5pPr marL="1431402" indent="0">
              <a:buNone/>
              <a:defRPr sz="700"/>
            </a:lvl5pPr>
            <a:lvl6pPr marL="1789252" indent="0">
              <a:buNone/>
              <a:defRPr sz="700"/>
            </a:lvl6pPr>
            <a:lvl7pPr marL="2147103" indent="0">
              <a:buNone/>
              <a:defRPr sz="700"/>
            </a:lvl7pPr>
            <a:lvl8pPr marL="2504953" indent="0">
              <a:buNone/>
              <a:defRPr sz="700"/>
            </a:lvl8pPr>
            <a:lvl9pPr marL="28628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47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132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19924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570" y="206259"/>
            <a:ext cx="2056890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206259"/>
            <a:ext cx="6041692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376614B0-1D46-4FE0-9936-E7B9EC50E21D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00E19AA-8B28-4704-B806-B32DD2BCC1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9334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631" y="1598232"/>
            <a:ext cx="7772739" cy="1102565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261" y="2914614"/>
            <a:ext cx="6401479" cy="1314222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7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5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3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1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47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4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2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13598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7745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88" y="3305533"/>
            <a:ext cx="7772739" cy="1021573"/>
          </a:xfrm>
          <a:prstGeom prst="rect">
            <a:avLst/>
          </a:prstGeom>
        </p:spPr>
        <p:txBody>
          <a:bodyPr lIns="71570" tIns="35785" rIns="71570" bIns="35785"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88" y="2180292"/>
            <a:ext cx="7772739" cy="1125242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78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57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355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14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92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4710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49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28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73117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40" y="1199754"/>
            <a:ext cx="4048613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490" y="1199754"/>
            <a:ext cx="4049970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5422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40" y="1151159"/>
            <a:ext cx="4040467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40" y="1630629"/>
            <a:ext cx="4040467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37" y="1151159"/>
            <a:ext cx="4041824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37" y="1630629"/>
            <a:ext cx="4041824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4487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13756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46491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5179"/>
            <a:ext cx="3008627" cy="871469"/>
          </a:xfrm>
          <a:prstGeom prst="rect">
            <a:avLst/>
          </a:prstGeom>
        </p:spPr>
        <p:txBody>
          <a:bodyPr lIns="71570" tIns="35785" rIns="71570" bIns="35785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82" y="205179"/>
            <a:ext cx="5111679" cy="438973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40" y="1076648"/>
            <a:ext cx="3008627" cy="3518270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1100"/>
            </a:lvl1pPr>
            <a:lvl2pPr marL="357850" indent="0">
              <a:buNone/>
              <a:defRPr sz="900"/>
            </a:lvl2pPr>
            <a:lvl3pPr marL="715701" indent="0">
              <a:buNone/>
              <a:defRPr sz="800"/>
            </a:lvl3pPr>
            <a:lvl4pPr marL="1073551" indent="0">
              <a:buNone/>
              <a:defRPr sz="700"/>
            </a:lvl4pPr>
            <a:lvl5pPr marL="1431402" indent="0">
              <a:buNone/>
              <a:defRPr sz="700"/>
            </a:lvl5pPr>
            <a:lvl6pPr marL="1789252" indent="0">
              <a:buNone/>
              <a:defRPr sz="700"/>
            </a:lvl6pPr>
            <a:lvl7pPr marL="2147103" indent="0">
              <a:buNone/>
              <a:defRPr sz="700"/>
            </a:lvl7pPr>
            <a:lvl8pPr marL="2504953" indent="0">
              <a:buNone/>
              <a:defRPr sz="700"/>
            </a:lvl8pPr>
            <a:lvl9pPr marL="28628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649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88" y="3305533"/>
            <a:ext cx="7772739" cy="1021573"/>
          </a:xfrm>
          <a:prstGeom prst="rect">
            <a:avLst/>
          </a:prstGeom>
        </p:spPr>
        <p:txBody>
          <a:bodyPr lIns="71570" tIns="35785" rIns="71570" bIns="35785"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88" y="2180292"/>
            <a:ext cx="7772739" cy="1125242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78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57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355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14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92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4710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49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28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33597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43" y="3600342"/>
            <a:ext cx="5486400" cy="425475"/>
          </a:xfrm>
          <a:prstGeom prst="rect">
            <a:avLst/>
          </a:prstGeom>
        </p:spPr>
        <p:txBody>
          <a:bodyPr lIns="71570" tIns="35785" rIns="71570" bIns="35785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43" y="460032"/>
            <a:ext cx="5486400" cy="3085236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2500"/>
            </a:lvl1pPr>
            <a:lvl2pPr marL="357850" indent="0">
              <a:buNone/>
              <a:defRPr sz="2200"/>
            </a:lvl2pPr>
            <a:lvl3pPr marL="715701" indent="0">
              <a:buNone/>
              <a:defRPr sz="1900"/>
            </a:lvl3pPr>
            <a:lvl4pPr marL="1073551" indent="0">
              <a:buNone/>
              <a:defRPr sz="1600"/>
            </a:lvl4pPr>
            <a:lvl5pPr marL="1431402" indent="0">
              <a:buNone/>
              <a:defRPr sz="1600"/>
            </a:lvl5pPr>
            <a:lvl6pPr marL="1789252" indent="0">
              <a:buNone/>
              <a:defRPr sz="1600"/>
            </a:lvl6pPr>
            <a:lvl7pPr marL="2147103" indent="0">
              <a:buNone/>
              <a:defRPr sz="1600"/>
            </a:lvl7pPr>
            <a:lvl8pPr marL="2504953" indent="0">
              <a:buNone/>
              <a:defRPr sz="1600"/>
            </a:lvl8pPr>
            <a:lvl9pPr marL="2862804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43" y="4025817"/>
            <a:ext cx="5486400" cy="603657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1100"/>
            </a:lvl1pPr>
            <a:lvl2pPr marL="357850" indent="0">
              <a:buNone/>
              <a:defRPr sz="900"/>
            </a:lvl2pPr>
            <a:lvl3pPr marL="715701" indent="0">
              <a:buNone/>
              <a:defRPr sz="800"/>
            </a:lvl3pPr>
            <a:lvl4pPr marL="1073551" indent="0">
              <a:buNone/>
              <a:defRPr sz="700"/>
            </a:lvl4pPr>
            <a:lvl5pPr marL="1431402" indent="0">
              <a:buNone/>
              <a:defRPr sz="700"/>
            </a:lvl5pPr>
            <a:lvl6pPr marL="1789252" indent="0">
              <a:buNone/>
              <a:defRPr sz="700"/>
            </a:lvl6pPr>
            <a:lvl7pPr marL="2147103" indent="0">
              <a:buNone/>
              <a:defRPr sz="700"/>
            </a:lvl7pPr>
            <a:lvl8pPr marL="2504953" indent="0">
              <a:buNone/>
              <a:defRPr sz="700"/>
            </a:lvl8pPr>
            <a:lvl9pPr marL="28628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0238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1199754"/>
            <a:ext cx="8228920" cy="3395163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02162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570" y="206259"/>
            <a:ext cx="2056890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40" y="206259"/>
            <a:ext cx="6041692" cy="4388659"/>
          </a:xfrm>
          <a:prstGeom prst="rect">
            <a:avLst/>
          </a:prstGeom>
        </p:spPr>
        <p:txBody>
          <a:bodyPr vert="eaVert" lIns="71570" tIns="35785" rIns="71570" bIns="357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7C2B6D37-E903-4290-B33C-47918C4D0FEB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A518DECF-ABB4-4158-A601-99FF931FA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276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40" y="1199754"/>
            <a:ext cx="4048613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490" y="1199754"/>
            <a:ext cx="4049970" cy="3395163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592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40" y="1151159"/>
            <a:ext cx="4040467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40" y="1630629"/>
            <a:ext cx="4040467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37" y="1151159"/>
            <a:ext cx="4041824" cy="479470"/>
          </a:xfrm>
          <a:prstGeom prst="rect">
            <a:avLst/>
          </a:prstGeom>
        </p:spPr>
        <p:txBody>
          <a:bodyPr lIns="71570" tIns="35785" rIns="71570" bIns="35785" anchor="b"/>
          <a:lstStyle>
            <a:lvl1pPr marL="0" indent="0">
              <a:buNone/>
              <a:defRPr sz="1900" b="1"/>
            </a:lvl1pPr>
            <a:lvl2pPr marL="357850" indent="0">
              <a:buNone/>
              <a:defRPr sz="1600" b="1"/>
            </a:lvl2pPr>
            <a:lvl3pPr marL="715701" indent="0">
              <a:buNone/>
              <a:defRPr sz="1400" b="1"/>
            </a:lvl3pPr>
            <a:lvl4pPr marL="1073551" indent="0">
              <a:buNone/>
              <a:defRPr sz="1300" b="1"/>
            </a:lvl4pPr>
            <a:lvl5pPr marL="1431402" indent="0">
              <a:buNone/>
              <a:defRPr sz="1300" b="1"/>
            </a:lvl5pPr>
            <a:lvl6pPr marL="1789252" indent="0">
              <a:buNone/>
              <a:defRPr sz="1300" b="1"/>
            </a:lvl6pPr>
            <a:lvl7pPr marL="2147103" indent="0">
              <a:buNone/>
              <a:defRPr sz="1300" b="1"/>
            </a:lvl7pPr>
            <a:lvl8pPr marL="2504953" indent="0">
              <a:buNone/>
              <a:defRPr sz="1300" b="1"/>
            </a:lvl8pPr>
            <a:lvl9pPr marL="286280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37" y="1630629"/>
            <a:ext cx="4041824" cy="296428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101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6259"/>
            <a:ext cx="8228920" cy="857430"/>
          </a:xfrm>
          <a:prstGeom prst="rect">
            <a:avLst/>
          </a:prstGeom>
        </p:spPr>
        <p:txBody>
          <a:bodyPr lIns="71570" tIns="35785" rIns="71570" bIns="35785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409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430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40" y="205179"/>
            <a:ext cx="3008627" cy="871469"/>
          </a:xfrm>
          <a:prstGeom prst="rect">
            <a:avLst/>
          </a:prstGeom>
        </p:spPr>
        <p:txBody>
          <a:bodyPr lIns="71570" tIns="35785" rIns="71570" bIns="35785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82" y="205179"/>
            <a:ext cx="5111679" cy="4389739"/>
          </a:xfrm>
          <a:prstGeom prst="rect">
            <a:avLst/>
          </a:prstGeom>
        </p:spPr>
        <p:txBody>
          <a:bodyPr lIns="71570" tIns="35785" rIns="71570" bIns="35785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40" y="1076648"/>
            <a:ext cx="3008627" cy="3518270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1100"/>
            </a:lvl1pPr>
            <a:lvl2pPr marL="357850" indent="0">
              <a:buNone/>
              <a:defRPr sz="900"/>
            </a:lvl2pPr>
            <a:lvl3pPr marL="715701" indent="0">
              <a:buNone/>
              <a:defRPr sz="800"/>
            </a:lvl3pPr>
            <a:lvl4pPr marL="1073551" indent="0">
              <a:buNone/>
              <a:defRPr sz="700"/>
            </a:lvl4pPr>
            <a:lvl5pPr marL="1431402" indent="0">
              <a:buNone/>
              <a:defRPr sz="700"/>
            </a:lvl5pPr>
            <a:lvl6pPr marL="1789252" indent="0">
              <a:buNone/>
              <a:defRPr sz="700"/>
            </a:lvl6pPr>
            <a:lvl7pPr marL="2147103" indent="0">
              <a:buNone/>
              <a:defRPr sz="700"/>
            </a:lvl7pPr>
            <a:lvl8pPr marL="2504953" indent="0">
              <a:buNone/>
              <a:defRPr sz="700"/>
            </a:lvl8pPr>
            <a:lvl9pPr marL="28628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44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43" y="3600342"/>
            <a:ext cx="5486400" cy="425475"/>
          </a:xfrm>
          <a:prstGeom prst="rect">
            <a:avLst/>
          </a:prstGeom>
        </p:spPr>
        <p:txBody>
          <a:bodyPr lIns="71570" tIns="35785" rIns="71570" bIns="35785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43" y="460032"/>
            <a:ext cx="5486400" cy="3085236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2500"/>
            </a:lvl1pPr>
            <a:lvl2pPr marL="357850" indent="0">
              <a:buNone/>
              <a:defRPr sz="2200"/>
            </a:lvl2pPr>
            <a:lvl3pPr marL="715701" indent="0">
              <a:buNone/>
              <a:defRPr sz="1900"/>
            </a:lvl3pPr>
            <a:lvl4pPr marL="1073551" indent="0">
              <a:buNone/>
              <a:defRPr sz="1600"/>
            </a:lvl4pPr>
            <a:lvl5pPr marL="1431402" indent="0">
              <a:buNone/>
              <a:defRPr sz="1600"/>
            </a:lvl5pPr>
            <a:lvl6pPr marL="1789252" indent="0">
              <a:buNone/>
              <a:defRPr sz="1600"/>
            </a:lvl6pPr>
            <a:lvl7pPr marL="2147103" indent="0">
              <a:buNone/>
              <a:defRPr sz="1600"/>
            </a:lvl7pPr>
            <a:lvl8pPr marL="2504953" indent="0">
              <a:buNone/>
              <a:defRPr sz="1600"/>
            </a:lvl8pPr>
            <a:lvl9pPr marL="2862804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43" y="4025817"/>
            <a:ext cx="5486400" cy="603657"/>
          </a:xfrm>
          <a:prstGeom prst="rect">
            <a:avLst/>
          </a:prstGeom>
        </p:spPr>
        <p:txBody>
          <a:bodyPr lIns="71570" tIns="35785" rIns="71570" bIns="35785"/>
          <a:lstStyle>
            <a:lvl1pPr marL="0" indent="0">
              <a:buNone/>
              <a:defRPr sz="1100"/>
            </a:lvl1pPr>
            <a:lvl2pPr marL="357850" indent="0">
              <a:buNone/>
              <a:defRPr sz="900"/>
            </a:lvl2pPr>
            <a:lvl3pPr marL="715701" indent="0">
              <a:buNone/>
              <a:defRPr sz="800"/>
            </a:lvl3pPr>
            <a:lvl4pPr marL="1073551" indent="0">
              <a:buNone/>
              <a:defRPr sz="700"/>
            </a:lvl4pPr>
            <a:lvl5pPr marL="1431402" indent="0">
              <a:buNone/>
              <a:defRPr sz="700"/>
            </a:lvl5pPr>
            <a:lvl6pPr marL="1789252" indent="0">
              <a:buNone/>
              <a:defRPr sz="700"/>
            </a:lvl6pPr>
            <a:lvl7pPr marL="2147103" indent="0">
              <a:buNone/>
              <a:defRPr sz="700"/>
            </a:lvl7pPr>
            <a:lvl8pPr marL="2504953" indent="0">
              <a:buNone/>
              <a:defRPr sz="700"/>
            </a:lvl8pPr>
            <a:lvl9pPr marL="286280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40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4EC1A382-23DB-4F16-AF60-E72414BDE9F0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31" y="4767700"/>
            <a:ext cx="2895939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539" y="4767700"/>
            <a:ext cx="2132921" cy="273211"/>
          </a:xfrm>
          <a:prstGeom prst="rect">
            <a:avLst/>
          </a:prstGeom>
        </p:spPr>
        <p:txBody>
          <a:bodyPr lIns="71570" tIns="35785" rIns="71570" bIns="35785"/>
          <a:lstStyle/>
          <a:p>
            <a:fld id="{CA3EF071-0DCD-4D7D-A94A-945A8B3D2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022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2" y="1080"/>
            <a:ext cx="3529978" cy="514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7750" y="446533"/>
            <a:ext cx="3915560" cy="17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7426"/>
            <a:ext cx="2523764" cy="6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4761" y="4904305"/>
            <a:ext cx="4009239" cy="3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5419407" y="4645132"/>
            <a:ext cx="3724594" cy="3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805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715701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388" indent="-268388" algn="l" defTabSz="71570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1507" indent="-223657" algn="l" defTabSz="71570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4626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477" indent="-178925" algn="l" defTabSz="71570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0327" indent="-178925" algn="l" defTabSz="715701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8177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602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387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1729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5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70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55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40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25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710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95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804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3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7739" y="278005"/>
            <a:ext cx="2056393" cy="89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6566" y="4956139"/>
            <a:ext cx="4317434" cy="3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688" y="4365525"/>
            <a:ext cx="2461312" cy="63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99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</p:sldLayoutIdLst>
  <p:txStyles>
    <p:titleStyle>
      <a:lvl1pPr algn="ctr" defTabSz="715701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388" indent="-268388" algn="l" defTabSz="71570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1507" indent="-223657" algn="l" defTabSz="71570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4626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477" indent="-178925" algn="l" defTabSz="71570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0327" indent="-178925" algn="l" defTabSz="715701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8177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602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387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1729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5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70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55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40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25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710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95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804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080"/>
            <a:ext cx="2722155" cy="514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5564" y="730004"/>
            <a:ext cx="2362370" cy="1020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97" y="0"/>
            <a:ext cx="9139927" cy="730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8380" y="4437794"/>
            <a:ext cx="2509420" cy="63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404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715701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388" indent="-268388" algn="l" defTabSz="71570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1507" indent="-223657" algn="l" defTabSz="71570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4626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477" indent="-178925" algn="l" defTabSz="71570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0327" indent="-178925" algn="l" defTabSz="715701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8177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602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3878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1729" indent="-178925" algn="l" defTabSz="71570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50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70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551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40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252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710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953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804" algn="l" defTabSz="7157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6" Type="http://schemas.microsoft.com/office/2007/relationships/hdphoto" Target="../media/hdphoto1.wdp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8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0.jpe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2.jpe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4.jpe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872782" y="2114550"/>
            <a:ext cx="67378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an interactive teaching/training style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 txBox="1">
            <a:spLocks/>
          </p:cNvSpPr>
          <p:nvPr/>
        </p:nvSpPr>
        <p:spPr>
          <a:xfrm>
            <a:off x="5460871" y="1847850"/>
            <a:ext cx="318861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Humor</a:t>
            </a:r>
            <a:endParaRPr lang="fr-FR" sz="2800" dirty="0">
              <a:solidFill>
                <a:schemeClr val="tx1"/>
              </a:solidFill>
              <a:latin typeface="Goudy Stout" panose="0202090407030B020401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39752" y="3865064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Century Gothic" panose="020B0502020202020204" pitchFamily="34" charset="0"/>
              </a:rPr>
              <a:t>The overall project idea is to develop methods how to motivate adult learners to learn.</a:t>
            </a:r>
            <a:br>
              <a:rPr lang="en-US" sz="1600" b="1" dirty="0">
                <a:latin typeface="Century Gothic" panose="020B0502020202020204" pitchFamily="34" charset="0"/>
              </a:rPr>
            </a:br>
            <a:endParaRPr lang="en-US" sz="1600" b="1" dirty="0">
              <a:latin typeface="Century Gothic" panose="020B0502020202020204" pitchFamily="34" charset="0"/>
            </a:endParaRPr>
          </a:p>
          <a:p>
            <a:pPr algn="r"/>
            <a:r>
              <a:rPr lang="en-US" sz="1600" b="1" dirty="0">
                <a:latin typeface="Century Gothic" panose="020B0502020202020204" pitchFamily="34" charset="0"/>
              </a:rPr>
              <a:t>Target group: educators, teachers, trainers</a:t>
            </a:r>
            <a:r>
              <a:rPr lang="en-US" sz="1600" b="1" dirty="0" smtClean="0">
                <a:latin typeface="Century Gothic" panose="020B0502020202020204" pitchFamily="34" charset="0"/>
              </a:rPr>
              <a:t>,…</a:t>
            </a:r>
            <a:endParaRPr lang="en-US" sz="1600" b="1" dirty="0">
              <a:effectLst/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/>
            </a:r>
            <a:br>
              <a:rPr lang="en-US" b="1" dirty="0">
                <a:latin typeface="Century Gothic" panose="020B0502020202020204" pitchFamily="34" charset="0"/>
              </a:rPr>
            </a:b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868144" y="6411273"/>
            <a:ext cx="319472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b="1" dirty="0">
                <a:solidFill>
                  <a:schemeClr val="bg1"/>
                </a:solidFill>
              </a:rPr>
              <a:t>Référence : 2017-1-FR01-KA204-037385</a:t>
            </a:r>
          </a:p>
          <a:p>
            <a:r>
              <a:rPr lang="fr-FR" b="1" dirty="0">
                <a:solidFill>
                  <a:schemeClr val="bg1"/>
                </a:solidFill>
              </a:rPr>
              <a:t/>
            </a:r>
            <a:br>
              <a:rPr lang="fr-FR" b="1" dirty="0">
                <a:solidFill>
                  <a:schemeClr val="bg1"/>
                </a:solidFill>
              </a:rPr>
            </a:b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58870008-DFA2-4E7E-8F1A-C7C3E5653F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066" y="4051754"/>
            <a:ext cx="829532" cy="103484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572000" y="296516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</a:rPr>
              <a:t>- activity -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97136" y="819150"/>
            <a:ext cx="8050029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715701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err="1" smtClean="0"/>
              <a:t>Why</a:t>
            </a:r>
            <a:r>
              <a:rPr lang="fr-FR" sz="2400" b="1" dirty="0" smtClean="0"/>
              <a:t> to use the humour as a </a:t>
            </a:r>
            <a:r>
              <a:rPr lang="fr-FR" sz="2400" b="1" dirty="0" err="1" smtClean="0"/>
              <a:t>teaching</a:t>
            </a:r>
            <a:r>
              <a:rPr lang="fr-FR" sz="2400" b="1" dirty="0" smtClean="0"/>
              <a:t> style?</a:t>
            </a:r>
            <a:endParaRPr lang="fr-FR" sz="2400" b="1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67544" y="1504950"/>
            <a:ext cx="7704856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268388" indent="-268388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507" indent="-223657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4626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4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032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81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2602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387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1729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As humans, our rational thinking and the </a:t>
            </a:r>
            <a:r>
              <a:rPr lang="en-US" sz="1600" b="1" dirty="0" smtClean="0"/>
              <a:t>learning processes </a:t>
            </a:r>
            <a:r>
              <a:rPr lang="en-US" sz="1600" dirty="0" smtClean="0"/>
              <a:t>cannot be disassociated of our </a:t>
            </a:r>
            <a:r>
              <a:rPr lang="en-US" sz="1600" b="1" dirty="0" smtClean="0"/>
              <a:t>emotions</a:t>
            </a:r>
            <a:r>
              <a:rPr lang="en-US" sz="1600" dirty="0" smtClean="0"/>
              <a:t>. </a:t>
            </a:r>
            <a:br>
              <a:rPr lang="en-US" sz="1600" dirty="0" smtClean="0"/>
            </a:br>
            <a:r>
              <a:rPr lang="en-US" sz="1600" dirty="0" smtClean="0"/>
              <a:t>Our level of attention in a class or in training is direct related with our </a:t>
            </a:r>
            <a:r>
              <a:rPr lang="en-US" sz="1600" b="1" dirty="0" smtClean="0"/>
              <a:t>feelings</a:t>
            </a:r>
            <a:r>
              <a:rPr lang="en-US" sz="1600" dirty="0" smtClean="0"/>
              <a:t>, so..</a:t>
            </a:r>
          </a:p>
          <a:p>
            <a:pPr marL="0" indent="0">
              <a:buFont typeface="Arial" pitchFamily="34" charset="0"/>
              <a:buNone/>
            </a:pPr>
            <a:endParaRPr lang="en-US" sz="1600" dirty="0" smtClean="0"/>
          </a:p>
          <a:p>
            <a:pPr marL="0" indent="0">
              <a:buFont typeface="Arial" pitchFamily="34" charset="0"/>
              <a:buNone/>
            </a:pPr>
            <a:endParaRPr lang="en-US" sz="1600" dirty="0" smtClean="0"/>
          </a:p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 The use of humor can helps to create an </a:t>
            </a:r>
            <a:r>
              <a:rPr lang="en-US" sz="1600" b="1" dirty="0" smtClean="0"/>
              <a:t>empathy </a:t>
            </a:r>
            <a:r>
              <a:rPr lang="en-US" sz="1600" dirty="0" smtClean="0"/>
              <a:t>between the learners and educators, also creating a safer and more enjoyable learning environment and process. Not just for the learners, but for both directions.</a:t>
            </a:r>
            <a:br>
              <a:rPr lang="en-US" sz="1600" dirty="0" smtClean="0"/>
            </a:br>
            <a:r>
              <a:rPr lang="en-US" sz="1600" dirty="0" smtClean="0"/>
              <a:t> Why??</a:t>
            </a:r>
            <a:endParaRPr lang="fr-FR" sz="1600" dirty="0">
              <a:sym typeface="Wingdings" panose="05000000000000000000" pitchFamily="2" charset="2"/>
            </a:endParaRPr>
          </a:p>
        </p:txBody>
      </p:sp>
      <p:pic>
        <p:nvPicPr>
          <p:cNvPr id="4" name="Picture 2" descr="https://lh6.googleusercontent.com/h9hGc_qD62p68Xm9QS4KpR5lhJFVnHyemZ7FP_e1L-LmbD3iuSyuBnYc_pSjHrS3-JOaKBeXAF4SEda_WLn9Viul-ppza7hYon5f9wWxog4wGtzgFElJuENIbRdfim33c9BPDKUOpukBPHluHw">
            <a:extLst>
              <a:ext uri="{FF2B5EF4-FFF2-40B4-BE49-F238E27FC236}">
                <a16:creationId xmlns:a16="http://schemas.microsoft.com/office/drawing/2014/main" xmlns="" id="{46884301-C0B9-44E0-8D56-D34E9E28E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739870"/>
            <a:ext cx="1307820" cy="71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https://lh4.googleusercontent.com/ogvGpr63vDvHHzWb4DM6hJDvwmZCBaOKzkkUpJmxwVl8sOU3lTGqS-a6cl14NBXUJX7EkHEdAWE7WAYw_C1jMkMuFmzacAfIUZbLjOg5WGNcwmnQUDyJcEntQQ6HO-UYozguqX-sNXbhpYz8hw">
            <a:extLst>
              <a:ext uri="{FF2B5EF4-FFF2-40B4-BE49-F238E27FC236}">
                <a16:creationId xmlns:a16="http://schemas.microsoft.com/office/drawing/2014/main" xmlns="" id="{1DA7FB1C-DC1E-4C29-8E23-DCCB8FF85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15728"/>
            <a:ext cx="3065358" cy="87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7F32474-8BEB-4B70-8004-6EE8A8DD80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4394" y="5636494"/>
            <a:ext cx="740028" cy="923185"/>
          </a:xfrm>
          <a:prstGeom prst="rect">
            <a:avLst/>
          </a:prstGeom>
        </p:spPr>
      </p:pic>
      <p:pic>
        <p:nvPicPr>
          <p:cNvPr id="7" name="Picture 2" descr="C:\Users\Utilisateur Ani 2\Desktop\empat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>
                        <a14:foregroundMark x1="69550" y1="51724" x2="69550" y2="51724"/>
                        <a14:foregroundMark x1="74394" y1="41379" x2="74394" y2="41379"/>
                        <a14:foregroundMark x1="68858" y1="37931" x2="68858" y2="37931"/>
                        <a14:foregroundMark x1="26298" y1="51724" x2="26298" y2="51724"/>
                        <a14:foregroundMark x1="28720" y1="66092" x2="28720" y2="66092"/>
                        <a14:foregroundMark x1="25952" y1="69540" x2="25952" y2="69540"/>
                        <a14:foregroundMark x1="33564" y1="70690" x2="33564" y2="70690"/>
                        <a14:foregroundMark x1="58478" y1="27011" x2="58478" y2="27011"/>
                        <a14:foregroundMark x1="44291" y1="17816" x2="44291" y2="17816"/>
                        <a14:foregroundMark x1="68858" y1="17241" x2="68858" y2="17241"/>
                        <a14:foregroundMark x1="71626" y1="70690" x2="71626" y2="70690"/>
                        <a14:foregroundMark x1="83045" y1="70690" x2="83045" y2="70690"/>
                        <a14:foregroundMark x1="24913" y1="78736" x2="24913" y2="78736"/>
                        <a14:foregroundMark x1="16609" y1="70115" x2="16609" y2="701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2558" y="3404469"/>
            <a:ext cx="2144191" cy="109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824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5029200" y="909709"/>
            <a:ext cx="3886200" cy="3505821"/>
          </a:xfrm>
          <a:prstGeom prst="rect">
            <a:avLst/>
          </a:prstGeom>
        </p:spPr>
        <p:txBody>
          <a:bodyPr>
            <a:normAutofit/>
          </a:bodyPr>
          <a:lstStyle>
            <a:lvl1pPr marL="268388" indent="-268388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507" indent="-223657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4626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4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032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81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2602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387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1729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Because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 </a:t>
            </a:r>
          </a:p>
          <a:p>
            <a:pPr marL="0" indent="0">
              <a:buFont typeface="Arial" pitchFamily="34" charset="0"/>
              <a:buNone/>
            </a:pP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1400" dirty="0" smtClean="0"/>
              <a:t>The perception of a teacher/trainer as a person, flexible, open to interact and to laugh more than a static “object” of depositing knowledge, 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PLUS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the valorization of the learners as people with a lot of content to be shared and also taught </a:t>
            </a:r>
            <a:r>
              <a:rPr lang="en-US" sz="1600" b="1" dirty="0" smtClean="0"/>
              <a:t>can</a:t>
            </a:r>
            <a:r>
              <a:rPr lang="en-US" sz="1400" dirty="0" smtClean="0"/>
              <a:t> totally change and improve the </a:t>
            </a:r>
            <a:r>
              <a:rPr lang="en-US" sz="1400" u="sng" dirty="0" smtClean="0"/>
              <a:t>quality</a:t>
            </a:r>
            <a:r>
              <a:rPr lang="en-US" sz="1400" dirty="0" smtClean="0"/>
              <a:t> of the human relations in an learning environment what will directly impact on the </a:t>
            </a:r>
            <a:r>
              <a:rPr lang="en-US" sz="1400" b="1" dirty="0" smtClean="0"/>
              <a:t>learning process </a:t>
            </a:r>
            <a:r>
              <a:rPr lang="en-US" sz="1400" dirty="0" smtClean="0"/>
              <a:t>by itself!</a:t>
            </a:r>
            <a:endParaRPr lang="fr-FR" sz="16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61C7D0C-DECE-48B5-B6B2-7B4F200ACA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1666" y="4552950"/>
            <a:ext cx="363734" cy="453757"/>
          </a:xfrm>
          <a:prstGeom prst="rect">
            <a:avLst/>
          </a:prstGeom>
        </p:spPr>
      </p:pic>
      <p:pic>
        <p:nvPicPr>
          <p:cNvPr id="6" name="Picture 2" descr="Resultado de imagem para brain thinki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9459" b="85135" l="10000" r="90000">
                        <a14:foregroundMark x1="42692" y1="26071" x2="42692" y2="26071"/>
                        <a14:foregroundMark x1="48077" y1="35357" x2="48077" y2="35357"/>
                        <a14:foregroundMark x1="56154" y1="33214" x2="56154" y2="33214"/>
                        <a14:foregroundMark x1="41154" y1="26429" x2="41154" y2="26429"/>
                        <a14:foregroundMark x1="39231" y1="31786" x2="39231" y2="31786"/>
                        <a14:foregroundMark x1="51154" y1="26071" x2="51154" y2="26071"/>
                        <a14:foregroundMark x1="53846" y1="24286" x2="53846" y2="24286"/>
                        <a14:foregroundMark x1="59615" y1="26429" x2="59615" y2="26429"/>
                        <a14:foregroundMark x1="66923" y1="28214" x2="66923" y2="28214"/>
                        <a14:foregroundMark x1="30385" y1="36429" x2="30385" y2="36429"/>
                        <a14:foregroundMark x1="41154" y1="51071" x2="41154" y2="51071"/>
                        <a14:foregroundMark x1="45000" y1="36786" x2="45000" y2="36786"/>
                        <a14:foregroundMark x1="21154" y1="33571" x2="21154" y2="33571"/>
                        <a14:foregroundMark x1="26538" y1="23214" x2="26538" y2="23214"/>
                        <a14:foregroundMark x1="38077" y1="17500" x2="38077" y2="17500"/>
                        <a14:foregroundMark x1="49615" y1="14643" x2="49615" y2="14643"/>
                        <a14:foregroundMark x1="63462" y1="34286" x2="63462" y2="34286"/>
                        <a14:foregroundMark x1="72692" y1="23571" x2="72692" y2="23571"/>
                        <a14:foregroundMark x1="62308" y1="16786" x2="62308" y2="16786"/>
                        <a14:foregroundMark x1="78462" y1="33571" x2="78462" y2="335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405"/>
          <a:stretch/>
        </p:blipFill>
        <p:spPr bwMode="auto">
          <a:xfrm flipH="1">
            <a:off x="2819400" y="2114550"/>
            <a:ext cx="194480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23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810000" y="1150561"/>
            <a:ext cx="3488756" cy="750401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defTabSz="715701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Introduction of the activity</a:t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221380" y="1962150"/>
            <a:ext cx="4114800" cy="258850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68388" indent="-268388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507" indent="-223657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4626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4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032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81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2602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387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1729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The activity  must be conducted after a group cohesion has been created; </a:t>
            </a:r>
            <a:br>
              <a:rPr lang="en-US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6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</a:t>
            </a:r>
            <a:endParaRPr lang="en-US" sz="24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Can be done individually or in groups of 4 to 6 people;</a:t>
            </a:r>
            <a:br>
              <a:rPr lang="en-US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</a:t>
            </a:r>
          </a:p>
          <a:p>
            <a:r>
              <a:rPr lang="en-US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The trainer distributes the instructions step by step after the groups are formed.</a:t>
            </a:r>
          </a:p>
        </p:txBody>
      </p:sp>
      <p:pic>
        <p:nvPicPr>
          <p:cNvPr id="4" name="Picture 2" descr="https://lh6.googleusercontent.com/h9hGc_qD62p68Xm9QS4KpR5lhJFVnHyemZ7FP_e1L-LmbD3iuSyuBnYc_pSjHrS3-JOaKBeXAF4SEda_WLn9Viul-ppza7hYon5f9wWxog4wGtzgFElJuENIbRdfim33c9BPDKUOpukBPHluHw">
            <a:extLst>
              <a:ext uri="{FF2B5EF4-FFF2-40B4-BE49-F238E27FC236}">
                <a16:creationId xmlns:a16="http://schemas.microsoft.com/office/drawing/2014/main" xmlns="" id="{46884301-C0B9-44E0-8D56-D34E9E28E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0718" y="6051479"/>
            <a:ext cx="1011516" cy="55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https://lh4.googleusercontent.com/ogvGpr63vDvHHzWb4DM6hJDvwmZCBaOKzkkUpJmxwVl8sOU3lTGqS-a6cl14NBXUJX7EkHEdAWE7WAYw_C1jMkMuFmzacAfIUZbLjOg5WGNcwmnQUDyJcEntQQ6HO-UYozguqX-sNXbhpYz8hw">
            <a:extLst>
              <a:ext uri="{FF2B5EF4-FFF2-40B4-BE49-F238E27FC236}">
                <a16:creationId xmlns:a16="http://schemas.microsoft.com/office/drawing/2014/main" xmlns="" id="{1DA7FB1C-DC1E-4C29-8E23-DCCB8FF85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6340" y="6074475"/>
            <a:ext cx="1930713" cy="55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7F32474-8BEB-4B70-8004-6EE8A8DD80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3959" y="6060397"/>
            <a:ext cx="466106" cy="581467"/>
          </a:xfrm>
          <a:prstGeom prst="rect">
            <a:avLst/>
          </a:prstGeom>
        </p:spPr>
      </p:pic>
      <p:pic>
        <p:nvPicPr>
          <p:cNvPr id="7" name="Picture 6" descr="Imagem relacionad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577"/>
          <a:stretch/>
        </p:blipFill>
        <p:spPr bwMode="auto">
          <a:xfrm>
            <a:off x="7451156" y="789493"/>
            <a:ext cx="1391793" cy="113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569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esultado de imagem para clipart travel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714750"/>
            <a:ext cx="1815625" cy="127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715701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mtClean="0"/>
              <a:t/>
            </a:r>
            <a:br>
              <a:rPr lang="en-US" smtClean="0"/>
            </a:b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733800" y="871476"/>
            <a:ext cx="4046228" cy="38592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68388" indent="-268388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507" indent="-223657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4626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4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032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81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2602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387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1729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</a:t>
            </a:r>
            <a:r>
              <a:rPr lang="en-US" sz="18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 The trainer announces a surprise trip for 5 days in unknown land!</a:t>
            </a:r>
            <a:r>
              <a:rPr lang="en-US" sz="1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(the name of the destination is not indicated yet)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2.  Travelers should prepare the trip in 10 minutes.  They should not forget to take small gifts for their guests.</a:t>
            </a:r>
            <a:endParaRPr lang="en-US" sz="16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9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                       </a:t>
            </a:r>
            <a:r>
              <a:rPr lang="en-US" sz="1000" dirty="0" smtClean="0">
                <a:latin typeface="BrowalliaUPC" panose="020B0604020202020204" pitchFamily="34" charset="-34"/>
                <a:cs typeface="BrowalliaUPC" panose="020B0604020202020204" pitchFamily="34" charset="-34"/>
                <a:sym typeface="Wingdings" panose="05000000000000000000" pitchFamily="2" charset="2"/>
              </a:rPr>
              <a:t> </a:t>
            </a:r>
            <a:r>
              <a:rPr lang="en-US" sz="1200" dirty="0" smtClean="0">
                <a:latin typeface="BrowalliaUPC" panose="020B0604020202020204" pitchFamily="34" charset="-34"/>
                <a:cs typeface="BrowalliaUPC" panose="020B0604020202020204" pitchFamily="34" charset="-34"/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latin typeface="BrowalliaUPC" panose="020B0604020202020204" pitchFamily="34" charset="-34"/>
                <a:cs typeface="BrowalliaUPC" panose="020B0604020202020204" pitchFamily="34" charset="-34"/>
                <a:sym typeface="Wingdings" panose="05000000000000000000" pitchFamily="2" charset="2"/>
              </a:rPr>
              <a:t> </a:t>
            </a:r>
            <a:r>
              <a:rPr lang="en-US" sz="1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Unknown land: </a:t>
            </a:r>
            <a:r>
              <a:rPr lang="en-US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a country with another culture, cultural codes.</a:t>
            </a:r>
          </a:p>
          <a:p>
            <a:pPr marL="0" indent="0">
              <a:buFont typeface="Arial" pitchFamily="34" charset="0"/>
              <a:buNone/>
            </a:pPr>
            <a:r>
              <a:rPr lang="en-US" sz="9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                        </a:t>
            </a:r>
            <a:r>
              <a:rPr lang="en-US" sz="1000" dirty="0" smtClean="0">
                <a:latin typeface="BrowalliaUPC" panose="020B0604020202020204" pitchFamily="34" charset="-34"/>
                <a:cs typeface="BrowalliaUPC" panose="020B0604020202020204" pitchFamily="34" charset="-34"/>
                <a:sym typeface="Wingdings" panose="05000000000000000000" pitchFamily="2" charset="2"/>
              </a:rPr>
              <a:t>  </a:t>
            </a:r>
            <a:r>
              <a:rPr lang="en-US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The composition of the bag is done in groups or individually. They have the right to consult each other;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atin typeface="BrowalliaUPC" panose="020B0604020202020204" pitchFamily="34" charset="-34"/>
                <a:cs typeface="BrowalliaUPC" panose="020B0604020202020204" pitchFamily="34" charset="-34"/>
                <a:sym typeface="Wingdings" panose="05000000000000000000" pitchFamily="2" charset="2"/>
              </a:rPr>
              <a:t>                 </a:t>
            </a:r>
            <a:r>
              <a:rPr lang="en-US" sz="1000" dirty="0" smtClean="0">
                <a:latin typeface="BrowalliaUPC" panose="020B0604020202020204" pitchFamily="34" charset="-34"/>
                <a:cs typeface="BrowalliaUPC" panose="020B06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1200" dirty="0" smtClean="0">
                <a:latin typeface="BrowalliaUPC" panose="020B0604020202020204" pitchFamily="34" charset="-34"/>
                <a:cs typeface="BrowalliaUPC" panose="020B0604020202020204" pitchFamily="34" charset="-34"/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latin typeface="BrowalliaUPC" panose="020B0604020202020204" pitchFamily="34" charset="-34"/>
                <a:cs typeface="BrowalliaUPC" panose="020B0604020202020204" pitchFamily="34" charset="-34"/>
                <a:sym typeface="Wingdings" panose="05000000000000000000" pitchFamily="2" charset="2"/>
              </a:rPr>
              <a:t>  For the preparation of the composition of the bag must should be taken in count the target audience and the thematic that each participants works in real life;</a:t>
            </a:r>
            <a:endParaRPr lang="en-US" sz="1050" dirty="0" smtClean="0">
              <a:solidFill>
                <a:schemeClr val="bg1">
                  <a:lumMod val="6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  <a:sym typeface="Wingdings" panose="05000000000000000000" pitchFamily="2" charset="2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  <a:sym typeface="Wingdings" panose="05000000000000000000" pitchFamily="2" charset="2"/>
              </a:rPr>
              <a:t>                   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Example: The Local Mission invites ANI to come and remobilize 10 young under justice for 5 days.</a:t>
            </a:r>
            <a:endParaRPr lang="en-US" sz="1050" dirty="0" smtClean="0">
              <a:latin typeface="BrowalliaUPC" panose="020B0604020202020204" pitchFamily="34" charset="-34"/>
              <a:cs typeface="BrowalliaUPC" panose="020B0604020202020204" pitchFamily="34" charset="-34"/>
              <a:sym typeface="Wingdings" panose="05000000000000000000" pitchFamily="2" charset="2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     </a:t>
            </a:r>
            <a:endParaRPr lang="fr-FR" sz="600" dirty="0" smtClean="0"/>
          </a:p>
          <a:p>
            <a:pPr marL="0" indent="0">
              <a:buFont typeface="Arial" pitchFamily="34" charset="0"/>
              <a:buNone/>
            </a:pPr>
            <a:endParaRPr lang="en-US" sz="200" dirty="0" smtClean="0"/>
          </a:p>
          <a:p>
            <a:pPr marL="0" indent="0">
              <a:buFont typeface="Arial" pitchFamily="34" charset="0"/>
              <a:buNone/>
            </a:pPr>
            <a:r>
              <a:rPr lang="en-US" sz="200" dirty="0" smtClean="0"/>
              <a:t>  </a:t>
            </a:r>
            <a:endParaRPr lang="en-US" sz="2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2" descr="https://lh6.googleusercontent.com/h9hGc_qD62p68Xm9QS4KpR5lhJFVnHyemZ7FP_e1L-LmbD3iuSyuBnYc_pSjHrS3-JOaKBeXAF4SEda_WLn9Viul-ppza7hYon5f9wWxog4wGtzgFElJuENIbRdfim33c9BPDKUOpukBPHluHw">
            <a:extLst>
              <a:ext uri="{FF2B5EF4-FFF2-40B4-BE49-F238E27FC236}">
                <a16:creationId xmlns:a16="http://schemas.microsoft.com/office/drawing/2014/main" xmlns="" id="{46884301-C0B9-44E0-8D56-D34E9E28E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3863" y="6190007"/>
            <a:ext cx="1011516" cy="55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s://lh4.googleusercontent.com/ogvGpr63vDvHHzWb4DM6hJDvwmZCBaOKzkkUpJmxwVl8sOU3lTGqS-a6cl14NBXUJX7EkHEdAWE7WAYw_C1jMkMuFmzacAfIUZbLjOg5WGNcwmnQUDyJcEntQQ6HO-UYozguqX-sNXbhpYz8hw">
            <a:extLst>
              <a:ext uri="{FF2B5EF4-FFF2-40B4-BE49-F238E27FC236}">
                <a16:creationId xmlns:a16="http://schemas.microsoft.com/office/drawing/2014/main" xmlns="" id="{1DA7FB1C-DC1E-4C29-8E23-DCCB8FF85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9485" y="6213003"/>
            <a:ext cx="1930713" cy="55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27F32474-8BEB-4B70-8004-6EE8A8DD808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67104" y="6198925"/>
            <a:ext cx="466106" cy="58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12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3984175" y="819150"/>
            <a:ext cx="4114800" cy="4118912"/>
          </a:xfrm>
          <a:prstGeom prst="rect">
            <a:avLst/>
          </a:prstGeom>
        </p:spPr>
        <p:txBody>
          <a:bodyPr>
            <a:normAutofit/>
          </a:bodyPr>
          <a:lstStyle>
            <a:lvl1pPr marL="268388" indent="-268388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507" indent="-223657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4626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4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032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81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2602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387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1729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</a:t>
            </a:r>
            <a:r>
              <a:rPr lang="en-US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  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All participants are asked to make a restitution by miming the preparation of the trip in front of the other members of the formation. </a:t>
            </a:r>
            <a:b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2.1. </a:t>
            </a:r>
            <a:r>
              <a:rPr lang="en-US" sz="1800" b="1" dirty="0" smtClean="0">
                <a:latin typeface="BrowalliaUPC" panose="020B0604020202020204" pitchFamily="34" charset="-34"/>
                <a:cs typeface="BrowalliaUPC" panose="020B0604020202020204" pitchFamily="34" charset="-34"/>
                <a:sym typeface="Wingdings" panose="05000000000000000000" pitchFamily="2" charset="2"/>
              </a:rPr>
              <a:t>The audience </a:t>
            </a:r>
            <a:r>
              <a:rPr lang="en-US" sz="18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must recognize the composition</a:t>
            </a:r>
            <a:br>
              <a:rPr lang="en-US" sz="18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18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made by the ones that are presenting.</a:t>
            </a:r>
            <a:endParaRPr lang="en-US" sz="16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This part highlights the cultural, professional, gender codes ... everyone composes their suitcases upstream (tools, frameworks, skills) in a trip (training order) in an unknown territory (the trainer does not know the motivation of the people that they will train), so he/she prepares the trip/the training according to its codes.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         </a:t>
            </a:r>
            <a:r>
              <a:rPr lang="en-US" sz="1800" dirty="0" smtClean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Important to pass the message that the people that we will meet doesn’t have the same codes than us!</a:t>
            </a:r>
          </a:p>
        </p:txBody>
      </p:sp>
      <p:pic>
        <p:nvPicPr>
          <p:cNvPr id="3" name="Picture 2" descr="https://lh6.googleusercontent.com/h9hGc_qD62p68Xm9QS4KpR5lhJFVnHyemZ7FP_e1L-LmbD3iuSyuBnYc_pSjHrS3-JOaKBeXAF4SEda_WLn9Viul-ppza7hYon5f9wWxog4wGtzgFElJuENIbRdfim33c9BPDKUOpukBPHluHw">
            <a:extLst>
              <a:ext uri="{FF2B5EF4-FFF2-40B4-BE49-F238E27FC236}">
                <a16:creationId xmlns:a16="http://schemas.microsoft.com/office/drawing/2014/main" xmlns="" id="{46884301-C0B9-44E0-8D56-D34E9E28E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2640" y="6031600"/>
            <a:ext cx="1011516" cy="55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https://lh4.googleusercontent.com/ogvGpr63vDvHHzWb4DM6hJDvwmZCBaOKzkkUpJmxwVl8sOU3lTGqS-a6cl14NBXUJX7EkHEdAWE7WAYw_C1jMkMuFmzacAfIUZbLjOg5WGNcwmnQUDyJcEntQQ6HO-UYozguqX-sNXbhpYz8hw">
            <a:extLst>
              <a:ext uri="{FF2B5EF4-FFF2-40B4-BE49-F238E27FC236}">
                <a16:creationId xmlns:a16="http://schemas.microsoft.com/office/drawing/2014/main" xmlns="" id="{1DA7FB1C-DC1E-4C29-8E23-DCCB8FF85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8262" y="6054596"/>
            <a:ext cx="1930713" cy="55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27F32474-8BEB-4B70-8004-6EE8A8DD80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5881" y="6040518"/>
            <a:ext cx="466106" cy="581467"/>
          </a:xfrm>
          <a:prstGeom prst="rect">
            <a:avLst/>
          </a:prstGeom>
        </p:spPr>
      </p:pic>
      <p:pic>
        <p:nvPicPr>
          <p:cNvPr id="6" name="Picture 10" descr="Resultado de imagem para making a lugg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3319" y="1657350"/>
            <a:ext cx="1216273" cy="68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892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267200" y="895350"/>
            <a:ext cx="4572000" cy="773112"/>
          </a:xfrm>
          <a:prstGeom prst="rect">
            <a:avLst/>
          </a:prstGeom>
        </p:spPr>
        <p:txBody>
          <a:bodyPr/>
          <a:lstStyle>
            <a:lvl1pPr algn="ctr" defTabSz="715701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err="1" smtClean="0"/>
              <a:t>After</a:t>
            </a:r>
            <a:r>
              <a:rPr lang="fr-FR" dirty="0" smtClean="0"/>
              <a:t> 10 </a:t>
            </a:r>
            <a:r>
              <a:rPr lang="fr-FR" dirty="0" err="1" smtClean="0"/>
              <a:t>hours</a:t>
            </a:r>
            <a:r>
              <a:rPr lang="fr-FR" dirty="0" smtClean="0"/>
              <a:t> </a:t>
            </a:r>
            <a:r>
              <a:rPr lang="fr-FR" dirty="0" err="1" smtClean="0"/>
              <a:t>flying</a:t>
            </a:r>
            <a:r>
              <a:rPr lang="fr-FR" dirty="0" smtClean="0"/>
              <a:t>……</a:t>
            </a:r>
            <a:endParaRPr lang="fr-FR" dirty="0"/>
          </a:p>
        </p:txBody>
      </p:sp>
      <p:pic>
        <p:nvPicPr>
          <p:cNvPr id="3" name="Picture 4" descr="Resultado de imagem para clip art avia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711"/>
          <a:stretch/>
        </p:blipFill>
        <p:spPr bwMode="auto">
          <a:xfrm>
            <a:off x="4419600" y="2065908"/>
            <a:ext cx="3654425" cy="214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479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13357" y="895350"/>
            <a:ext cx="8229600" cy="114300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715701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         </a:t>
            </a:r>
            <a:r>
              <a:rPr lang="en-US" sz="4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The plane lands at the </a:t>
            </a:r>
            <a:br>
              <a:rPr lang="en-US" sz="4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4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       aborigines in Australia.</a:t>
            </a:r>
            <a:r>
              <a:rPr lang="fr-F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fr-F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endParaRPr lang="fr-FR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505200" y="1962150"/>
            <a:ext cx="5334000" cy="2362200"/>
          </a:xfrm>
          <a:prstGeom prst="rect">
            <a:avLst/>
          </a:prstGeom>
        </p:spPr>
        <p:txBody>
          <a:bodyPr>
            <a:noAutofit/>
          </a:bodyPr>
          <a:lstStyle>
            <a:lvl1pPr marL="268388" indent="-268388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507" indent="-223657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4626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4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032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81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2602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387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1729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sz="1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</a:t>
            </a:r>
            <a:r>
              <a:rPr lang="en-US" sz="16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The landing moment highlights the change of the contexts. </a:t>
            </a:r>
            <a:endParaRPr lang="en-US" sz="14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 The preparation made before will not be necessarily useful) 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3.  The group must play (dramatize) the encounter with this people who is invisible (and doesn’t speak the same language)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3.1. The participants can open their luggage or can create another one!</a:t>
            </a:r>
            <a:endPara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 This part requires to review the codes to meet different people, with different backgrounds and motivations. When teaching with humor, we are faced with learners with low opportunities, in a short time we need to find how to match their needs, so….. </a:t>
            </a:r>
          </a:p>
        </p:txBody>
      </p:sp>
      <p:pic>
        <p:nvPicPr>
          <p:cNvPr id="4" name="Picture 2" descr="https://lh6.googleusercontent.com/h9hGc_qD62p68Xm9QS4KpR5lhJFVnHyemZ7FP_e1L-LmbD3iuSyuBnYc_pSjHrS3-JOaKBeXAF4SEda_WLn9Viul-ppza7hYon5f9wWxog4wGtzgFElJuENIbRdfim33c9BPDKUOpukBPHluHw">
            <a:extLst>
              <a:ext uri="{FF2B5EF4-FFF2-40B4-BE49-F238E27FC236}">
                <a16:creationId xmlns:a16="http://schemas.microsoft.com/office/drawing/2014/main" xmlns="" id="{46884301-C0B9-44E0-8D56-D34E9E28E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3610" y="5991844"/>
            <a:ext cx="1011516" cy="55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https://lh4.googleusercontent.com/ogvGpr63vDvHHzWb4DM6hJDvwmZCBaOKzkkUpJmxwVl8sOU3lTGqS-a6cl14NBXUJX7EkHEdAWE7WAYw_C1jMkMuFmzacAfIUZbLjOg5WGNcwmnQUDyJcEntQQ6HO-UYozguqX-sNXbhpYz8hw">
            <a:extLst>
              <a:ext uri="{FF2B5EF4-FFF2-40B4-BE49-F238E27FC236}">
                <a16:creationId xmlns:a16="http://schemas.microsoft.com/office/drawing/2014/main" xmlns="" id="{1DA7FB1C-DC1E-4C29-8E23-DCCB8FF85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232" y="6014840"/>
            <a:ext cx="1930713" cy="55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7F32474-8BEB-4B70-8004-6EE8A8DD80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6851" y="6000762"/>
            <a:ext cx="466106" cy="581467"/>
          </a:xfrm>
          <a:prstGeom prst="rect">
            <a:avLst/>
          </a:prstGeom>
        </p:spPr>
      </p:pic>
      <p:pic>
        <p:nvPicPr>
          <p:cNvPr id="7" name="Picture 12" descr="Resultado de imagem para aborÃ­gen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5294" y="819150"/>
            <a:ext cx="1289301" cy="85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1416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934469" y="1385351"/>
            <a:ext cx="4038600" cy="990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715701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Should we open the suitcase??</a:t>
            </a:r>
            <a:endParaRPr lang="fr-FR" sz="3600" b="1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907450" y="2724150"/>
            <a:ext cx="5841493" cy="1295400"/>
          </a:xfrm>
          <a:prstGeom prst="rect">
            <a:avLst/>
          </a:prstGeom>
        </p:spPr>
        <p:txBody>
          <a:bodyPr/>
          <a:lstStyle>
            <a:lvl1pPr marL="268388" indent="-268388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507" indent="-223657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4626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4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032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8177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2602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3878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1729" indent="-178925" algn="l" defTabSz="7157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 startAt="4"/>
            </a:pPr>
            <a:r>
              <a:rPr lang="en-US" dirty="0" smtClean="0"/>
              <a:t>Write it down what will you do.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4.1. How and what do you feel about it?</a:t>
            </a:r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7F32474-8BEB-4B70-8004-6EE8A8DD80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73069" y="5885196"/>
            <a:ext cx="466106" cy="581467"/>
          </a:xfrm>
          <a:prstGeom prst="rect">
            <a:avLst/>
          </a:prstGeom>
        </p:spPr>
      </p:pic>
      <p:pic>
        <p:nvPicPr>
          <p:cNvPr id="7" name="Picture 2" descr="Resultado de imagem para clipart suitca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04950"/>
            <a:ext cx="1386887" cy="99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6016796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302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2_Custom Design</vt:lpstr>
      <vt:lpstr>Custom Design</vt:lpstr>
      <vt:lpstr>3_Custom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</dc:creator>
  <cp:lastModifiedBy>user</cp:lastModifiedBy>
  <cp:revision>10</cp:revision>
  <dcterms:created xsi:type="dcterms:W3CDTF">2006-08-16T00:00:00Z</dcterms:created>
  <dcterms:modified xsi:type="dcterms:W3CDTF">2018-12-12T20:50:55Z</dcterms:modified>
</cp:coreProperties>
</file>